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73" r:id="rId4"/>
    <p:sldId id="274" r:id="rId5"/>
    <p:sldId id="290" r:id="rId6"/>
    <p:sldId id="275" r:id="rId7"/>
    <p:sldId id="286" r:id="rId8"/>
    <p:sldId id="278" r:id="rId9"/>
    <p:sldId id="276" r:id="rId10"/>
    <p:sldId id="288" r:id="rId11"/>
    <p:sldId id="287" r:id="rId12"/>
    <p:sldId id="280" r:id="rId13"/>
    <p:sldId id="281" r:id="rId14"/>
    <p:sldId id="285" r:id="rId15"/>
    <p:sldId id="291" r:id="rId16"/>
    <p:sldId id="284" r:id="rId17"/>
    <p:sldId id="289" r:id="rId18"/>
    <p:sldId id="282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 varScale="1">
        <p:scale>
          <a:sx n="55" d="100"/>
          <a:sy n="55" d="100"/>
        </p:scale>
        <p:origin x="636" y="7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5F000D-D749-4DB4-B638-E479C50253F1}" type="doc">
      <dgm:prSet loTypeId="urn:microsoft.com/office/officeart/2005/8/layout/cycle5" loCatId="cycle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GB"/>
        </a:p>
      </dgm:t>
    </dgm:pt>
    <dgm:pt modelId="{EF0F399F-B300-4163-AC35-0C397DBA8D24}">
      <dgm:prSet phldrT="[Text]"/>
      <dgm:spPr/>
      <dgm:t>
        <a:bodyPr/>
        <a:lstStyle/>
        <a:p>
          <a:r>
            <a:rPr lang="en-GB"/>
            <a:t>Client sends output to server</a:t>
          </a:r>
        </a:p>
      </dgm:t>
    </dgm:pt>
    <dgm:pt modelId="{FE3ABFBF-0936-4D99-960F-A5A1A61029E0}" type="parTrans" cxnId="{979FF13F-419D-444F-B76F-1C079409B4F3}">
      <dgm:prSet/>
      <dgm:spPr/>
      <dgm:t>
        <a:bodyPr/>
        <a:lstStyle/>
        <a:p>
          <a:endParaRPr lang="en-GB"/>
        </a:p>
      </dgm:t>
    </dgm:pt>
    <dgm:pt modelId="{4BFEFC09-3571-4664-9D97-3068A60197E2}" type="sibTrans" cxnId="{979FF13F-419D-444F-B76F-1C079409B4F3}">
      <dgm:prSet/>
      <dgm:spPr/>
      <dgm:t>
        <a:bodyPr/>
        <a:lstStyle/>
        <a:p>
          <a:endParaRPr lang="en-GB"/>
        </a:p>
      </dgm:t>
    </dgm:pt>
    <dgm:pt modelId="{6FCB3296-DC56-453D-BED9-85DA2FA96284}">
      <dgm:prSet phldrT="[Text]"/>
      <dgm:spPr/>
      <dgm:t>
        <a:bodyPr/>
        <a:lstStyle/>
        <a:p>
          <a:r>
            <a:rPr lang="en-GB"/>
            <a:t>Server keeps track which client send the classification</a:t>
          </a:r>
        </a:p>
      </dgm:t>
    </dgm:pt>
    <dgm:pt modelId="{82D51575-0B1A-4122-8A18-975F8AB4EFF7}" type="parTrans" cxnId="{D2485D06-BA85-4E4C-84D6-2AFFB91A81C5}">
      <dgm:prSet/>
      <dgm:spPr/>
      <dgm:t>
        <a:bodyPr/>
        <a:lstStyle/>
        <a:p>
          <a:endParaRPr lang="en-GB"/>
        </a:p>
      </dgm:t>
    </dgm:pt>
    <dgm:pt modelId="{D4F20917-DF89-4102-A396-D70F0D81F333}" type="sibTrans" cxnId="{D2485D06-BA85-4E4C-84D6-2AFFB91A81C5}">
      <dgm:prSet/>
      <dgm:spPr/>
      <dgm:t>
        <a:bodyPr/>
        <a:lstStyle/>
        <a:p>
          <a:endParaRPr lang="en-GB"/>
        </a:p>
      </dgm:t>
    </dgm:pt>
    <dgm:pt modelId="{8B3353E0-1282-442B-91E2-BEFBE7032CBF}">
      <dgm:prSet phldrT="[Text]"/>
      <dgm:spPr/>
      <dgm:t>
        <a:bodyPr/>
        <a:lstStyle/>
        <a:p>
          <a:r>
            <a:rPr lang="en-GB"/>
            <a:t>Server writes classification in log file</a:t>
          </a:r>
        </a:p>
      </dgm:t>
    </dgm:pt>
    <dgm:pt modelId="{7C2F5F84-C6C0-4D7E-A987-6558F678E2A3}" type="parTrans" cxnId="{BAD7FED3-0ABC-4B3E-8DCE-10B6A49B77DA}">
      <dgm:prSet/>
      <dgm:spPr/>
      <dgm:t>
        <a:bodyPr/>
        <a:lstStyle/>
        <a:p>
          <a:endParaRPr lang="en-GB"/>
        </a:p>
      </dgm:t>
    </dgm:pt>
    <dgm:pt modelId="{DFAF6DB4-AD3B-4801-9D00-F25401942429}" type="sibTrans" cxnId="{BAD7FED3-0ABC-4B3E-8DCE-10B6A49B77DA}">
      <dgm:prSet/>
      <dgm:spPr/>
      <dgm:t>
        <a:bodyPr/>
        <a:lstStyle/>
        <a:p>
          <a:endParaRPr lang="en-GB"/>
        </a:p>
      </dgm:t>
    </dgm:pt>
    <dgm:pt modelId="{BB3F7413-6B94-415D-8321-B3899B40ECEC}">
      <dgm:prSet phldrT="[Text]"/>
      <dgm:spPr/>
      <dgm:t>
        <a:bodyPr/>
        <a:lstStyle/>
        <a:p>
          <a:r>
            <a:rPr lang="en-GB"/>
            <a:t>Unity reads log file and performs animation</a:t>
          </a:r>
        </a:p>
      </dgm:t>
    </dgm:pt>
    <dgm:pt modelId="{7C52A259-6421-4B23-BB5F-8AF6F839EA1C}" type="parTrans" cxnId="{8ED2EE01-0BAC-4035-B618-729A61321296}">
      <dgm:prSet/>
      <dgm:spPr/>
      <dgm:t>
        <a:bodyPr/>
        <a:lstStyle/>
        <a:p>
          <a:endParaRPr lang="en-GB"/>
        </a:p>
      </dgm:t>
    </dgm:pt>
    <dgm:pt modelId="{60EB384E-4844-4A3A-8B05-4635F52E652A}" type="sibTrans" cxnId="{8ED2EE01-0BAC-4035-B618-729A61321296}">
      <dgm:prSet/>
      <dgm:spPr/>
      <dgm:t>
        <a:bodyPr/>
        <a:lstStyle/>
        <a:p>
          <a:endParaRPr lang="en-GB"/>
        </a:p>
      </dgm:t>
    </dgm:pt>
    <dgm:pt modelId="{CF716E89-A522-4135-8965-144604C1821F}">
      <dgm:prSet phldrT="[Text]"/>
      <dgm:spPr/>
      <dgm:t>
        <a:bodyPr/>
        <a:lstStyle/>
        <a:p>
          <a:r>
            <a:rPr lang="en-GB" dirty="0"/>
            <a:t>Client performs classifications for 10 seconds</a:t>
          </a:r>
        </a:p>
      </dgm:t>
    </dgm:pt>
    <dgm:pt modelId="{6F5A2F32-B581-4524-A48E-9192EFACC098}" type="sibTrans" cxnId="{5CDB748D-7132-4AD9-B4FD-85FD6C56ECB5}">
      <dgm:prSet/>
      <dgm:spPr/>
      <dgm:t>
        <a:bodyPr/>
        <a:lstStyle/>
        <a:p>
          <a:endParaRPr lang="en-GB"/>
        </a:p>
      </dgm:t>
    </dgm:pt>
    <dgm:pt modelId="{0762A035-9391-4F8D-9471-B0807C81FDEA}" type="parTrans" cxnId="{5CDB748D-7132-4AD9-B4FD-85FD6C56ECB5}">
      <dgm:prSet/>
      <dgm:spPr/>
      <dgm:t>
        <a:bodyPr/>
        <a:lstStyle/>
        <a:p>
          <a:endParaRPr lang="en-GB"/>
        </a:p>
      </dgm:t>
    </dgm:pt>
    <dgm:pt modelId="{CE618F47-16AE-4641-8D60-BB7C433E2177}" type="pres">
      <dgm:prSet presAssocID="{1C5F000D-D749-4DB4-B638-E479C50253F1}" presName="cycle" presStyleCnt="0">
        <dgm:presLayoutVars>
          <dgm:dir/>
          <dgm:resizeHandles val="exact"/>
        </dgm:presLayoutVars>
      </dgm:prSet>
      <dgm:spPr/>
    </dgm:pt>
    <dgm:pt modelId="{9D109657-0E71-4ACE-858E-E18CC33CBD68}" type="pres">
      <dgm:prSet presAssocID="{CF716E89-A522-4135-8965-144604C1821F}" presName="node" presStyleLbl="node1" presStyleIdx="0" presStyleCnt="5">
        <dgm:presLayoutVars>
          <dgm:bulletEnabled val="1"/>
        </dgm:presLayoutVars>
      </dgm:prSet>
      <dgm:spPr/>
    </dgm:pt>
    <dgm:pt modelId="{C70D097E-EB25-4775-A1F6-6EA486F401A3}" type="pres">
      <dgm:prSet presAssocID="{CF716E89-A522-4135-8965-144604C1821F}" presName="spNode" presStyleCnt="0"/>
      <dgm:spPr/>
    </dgm:pt>
    <dgm:pt modelId="{71F36787-DE29-4306-9B74-94E5C0375D43}" type="pres">
      <dgm:prSet presAssocID="{6F5A2F32-B581-4524-A48E-9192EFACC098}" presName="sibTrans" presStyleLbl="sibTrans1D1" presStyleIdx="0" presStyleCnt="5"/>
      <dgm:spPr/>
    </dgm:pt>
    <dgm:pt modelId="{70AE8008-BC37-4ED7-8F0C-7B0BDD11EF54}" type="pres">
      <dgm:prSet presAssocID="{EF0F399F-B300-4163-AC35-0C397DBA8D24}" presName="node" presStyleLbl="node1" presStyleIdx="1" presStyleCnt="5">
        <dgm:presLayoutVars>
          <dgm:bulletEnabled val="1"/>
        </dgm:presLayoutVars>
      </dgm:prSet>
      <dgm:spPr/>
    </dgm:pt>
    <dgm:pt modelId="{952EE1EB-12ED-425C-AC1E-8066A69B573B}" type="pres">
      <dgm:prSet presAssocID="{EF0F399F-B300-4163-AC35-0C397DBA8D24}" presName="spNode" presStyleCnt="0"/>
      <dgm:spPr/>
    </dgm:pt>
    <dgm:pt modelId="{96245006-5C03-4B4C-8F28-F4B57C1EF78A}" type="pres">
      <dgm:prSet presAssocID="{4BFEFC09-3571-4664-9D97-3068A60197E2}" presName="sibTrans" presStyleLbl="sibTrans1D1" presStyleIdx="1" presStyleCnt="5"/>
      <dgm:spPr/>
    </dgm:pt>
    <dgm:pt modelId="{7A6721A7-E0ED-4347-BEC2-7C03D6FD1E1A}" type="pres">
      <dgm:prSet presAssocID="{6FCB3296-DC56-453D-BED9-85DA2FA96284}" presName="node" presStyleLbl="node1" presStyleIdx="2" presStyleCnt="5">
        <dgm:presLayoutVars>
          <dgm:bulletEnabled val="1"/>
        </dgm:presLayoutVars>
      </dgm:prSet>
      <dgm:spPr/>
    </dgm:pt>
    <dgm:pt modelId="{C8133C68-BF04-4161-A23E-D563D2B3E884}" type="pres">
      <dgm:prSet presAssocID="{6FCB3296-DC56-453D-BED9-85DA2FA96284}" presName="spNode" presStyleCnt="0"/>
      <dgm:spPr/>
    </dgm:pt>
    <dgm:pt modelId="{EBEC5692-E3C5-40DD-9421-ED4F7F410AEA}" type="pres">
      <dgm:prSet presAssocID="{D4F20917-DF89-4102-A396-D70F0D81F333}" presName="sibTrans" presStyleLbl="sibTrans1D1" presStyleIdx="2" presStyleCnt="5"/>
      <dgm:spPr/>
    </dgm:pt>
    <dgm:pt modelId="{8D4A55C3-ECA9-4B06-9B95-A9D892E47D49}" type="pres">
      <dgm:prSet presAssocID="{8B3353E0-1282-442B-91E2-BEFBE7032CBF}" presName="node" presStyleLbl="node1" presStyleIdx="3" presStyleCnt="5">
        <dgm:presLayoutVars>
          <dgm:bulletEnabled val="1"/>
        </dgm:presLayoutVars>
      </dgm:prSet>
      <dgm:spPr/>
    </dgm:pt>
    <dgm:pt modelId="{ED48C95C-6715-4D22-AFA5-ED9C1984DF5D}" type="pres">
      <dgm:prSet presAssocID="{8B3353E0-1282-442B-91E2-BEFBE7032CBF}" presName="spNode" presStyleCnt="0"/>
      <dgm:spPr/>
    </dgm:pt>
    <dgm:pt modelId="{6B30CB15-6964-4F0B-AFBB-FB3FCF4E2FEE}" type="pres">
      <dgm:prSet presAssocID="{DFAF6DB4-AD3B-4801-9D00-F25401942429}" presName="sibTrans" presStyleLbl="sibTrans1D1" presStyleIdx="3" presStyleCnt="5"/>
      <dgm:spPr/>
    </dgm:pt>
    <dgm:pt modelId="{26C4E3FC-33B6-4B07-B69A-ED7FBA4408E1}" type="pres">
      <dgm:prSet presAssocID="{BB3F7413-6B94-415D-8321-B3899B40ECEC}" presName="node" presStyleLbl="node1" presStyleIdx="4" presStyleCnt="5">
        <dgm:presLayoutVars>
          <dgm:bulletEnabled val="1"/>
        </dgm:presLayoutVars>
      </dgm:prSet>
      <dgm:spPr/>
    </dgm:pt>
    <dgm:pt modelId="{5BDD5F58-B207-4BBD-8BA7-688CCFAA4F11}" type="pres">
      <dgm:prSet presAssocID="{BB3F7413-6B94-415D-8321-B3899B40ECEC}" presName="spNode" presStyleCnt="0"/>
      <dgm:spPr/>
    </dgm:pt>
    <dgm:pt modelId="{03446CA1-F60A-4627-8234-7C0FB7F00279}" type="pres">
      <dgm:prSet presAssocID="{60EB384E-4844-4A3A-8B05-4635F52E652A}" presName="sibTrans" presStyleLbl="sibTrans1D1" presStyleIdx="4" presStyleCnt="5"/>
      <dgm:spPr/>
    </dgm:pt>
  </dgm:ptLst>
  <dgm:cxnLst>
    <dgm:cxn modelId="{8ED2EE01-0BAC-4035-B618-729A61321296}" srcId="{1C5F000D-D749-4DB4-B638-E479C50253F1}" destId="{BB3F7413-6B94-415D-8321-B3899B40ECEC}" srcOrd="4" destOrd="0" parTransId="{7C52A259-6421-4B23-BB5F-8AF6F839EA1C}" sibTransId="{60EB384E-4844-4A3A-8B05-4635F52E652A}"/>
    <dgm:cxn modelId="{D2485D06-BA85-4E4C-84D6-2AFFB91A81C5}" srcId="{1C5F000D-D749-4DB4-B638-E479C50253F1}" destId="{6FCB3296-DC56-453D-BED9-85DA2FA96284}" srcOrd="2" destOrd="0" parTransId="{82D51575-0B1A-4122-8A18-975F8AB4EFF7}" sibTransId="{D4F20917-DF89-4102-A396-D70F0D81F333}"/>
    <dgm:cxn modelId="{3562E615-7CA2-4A5B-9DCA-561A4D372E59}" type="presOf" srcId="{6F5A2F32-B581-4524-A48E-9192EFACC098}" destId="{71F36787-DE29-4306-9B74-94E5C0375D43}" srcOrd="0" destOrd="0" presId="urn:microsoft.com/office/officeart/2005/8/layout/cycle5"/>
    <dgm:cxn modelId="{62FC3723-06CE-4C46-B915-011BE5D196EF}" type="presOf" srcId="{4BFEFC09-3571-4664-9D97-3068A60197E2}" destId="{96245006-5C03-4B4C-8F28-F4B57C1EF78A}" srcOrd="0" destOrd="0" presId="urn:microsoft.com/office/officeart/2005/8/layout/cycle5"/>
    <dgm:cxn modelId="{EA164E34-EAC7-4CF8-B93E-040A1E24FD26}" type="presOf" srcId="{D4F20917-DF89-4102-A396-D70F0D81F333}" destId="{EBEC5692-E3C5-40DD-9421-ED4F7F410AEA}" srcOrd="0" destOrd="0" presId="urn:microsoft.com/office/officeart/2005/8/layout/cycle5"/>
    <dgm:cxn modelId="{72867338-95D8-48DC-99D5-7A3B5CC30E0B}" type="presOf" srcId="{8B3353E0-1282-442B-91E2-BEFBE7032CBF}" destId="{8D4A55C3-ECA9-4B06-9B95-A9D892E47D49}" srcOrd="0" destOrd="0" presId="urn:microsoft.com/office/officeart/2005/8/layout/cycle5"/>
    <dgm:cxn modelId="{979FF13F-419D-444F-B76F-1C079409B4F3}" srcId="{1C5F000D-D749-4DB4-B638-E479C50253F1}" destId="{EF0F399F-B300-4163-AC35-0C397DBA8D24}" srcOrd="1" destOrd="0" parTransId="{FE3ABFBF-0936-4D99-960F-A5A1A61029E0}" sibTransId="{4BFEFC09-3571-4664-9D97-3068A60197E2}"/>
    <dgm:cxn modelId="{8F511A5F-3FE3-4CA6-BD35-88DD27D42D01}" type="presOf" srcId="{1C5F000D-D749-4DB4-B638-E479C50253F1}" destId="{CE618F47-16AE-4641-8D60-BB7C433E2177}" srcOrd="0" destOrd="0" presId="urn:microsoft.com/office/officeart/2005/8/layout/cycle5"/>
    <dgm:cxn modelId="{E035DE85-080E-4BE0-B650-579BFAE930FE}" type="presOf" srcId="{DFAF6DB4-AD3B-4801-9D00-F25401942429}" destId="{6B30CB15-6964-4F0B-AFBB-FB3FCF4E2FEE}" srcOrd="0" destOrd="0" presId="urn:microsoft.com/office/officeart/2005/8/layout/cycle5"/>
    <dgm:cxn modelId="{5CDB748D-7132-4AD9-B4FD-85FD6C56ECB5}" srcId="{1C5F000D-D749-4DB4-B638-E479C50253F1}" destId="{CF716E89-A522-4135-8965-144604C1821F}" srcOrd="0" destOrd="0" parTransId="{0762A035-9391-4F8D-9471-B0807C81FDEA}" sibTransId="{6F5A2F32-B581-4524-A48E-9192EFACC098}"/>
    <dgm:cxn modelId="{432F36A1-ED00-4DD1-A46B-D22F60554B02}" type="presOf" srcId="{6FCB3296-DC56-453D-BED9-85DA2FA96284}" destId="{7A6721A7-E0ED-4347-BEC2-7C03D6FD1E1A}" srcOrd="0" destOrd="0" presId="urn:microsoft.com/office/officeart/2005/8/layout/cycle5"/>
    <dgm:cxn modelId="{F9D997B7-CF43-40E3-AB14-3044783A1DFA}" type="presOf" srcId="{EF0F399F-B300-4163-AC35-0C397DBA8D24}" destId="{70AE8008-BC37-4ED7-8F0C-7B0BDD11EF54}" srcOrd="0" destOrd="0" presId="urn:microsoft.com/office/officeart/2005/8/layout/cycle5"/>
    <dgm:cxn modelId="{2A9034BF-7D0C-4137-B915-1D02E1103AB2}" type="presOf" srcId="{CF716E89-A522-4135-8965-144604C1821F}" destId="{9D109657-0E71-4ACE-858E-E18CC33CBD68}" srcOrd="0" destOrd="0" presId="urn:microsoft.com/office/officeart/2005/8/layout/cycle5"/>
    <dgm:cxn modelId="{BAD7FED3-0ABC-4B3E-8DCE-10B6A49B77DA}" srcId="{1C5F000D-D749-4DB4-B638-E479C50253F1}" destId="{8B3353E0-1282-442B-91E2-BEFBE7032CBF}" srcOrd="3" destOrd="0" parTransId="{7C2F5F84-C6C0-4D7E-A987-6558F678E2A3}" sibTransId="{DFAF6DB4-AD3B-4801-9D00-F25401942429}"/>
    <dgm:cxn modelId="{88AA09DE-0FFE-445C-9130-7C4C621FA79D}" type="presOf" srcId="{60EB384E-4844-4A3A-8B05-4635F52E652A}" destId="{03446CA1-F60A-4627-8234-7C0FB7F00279}" srcOrd="0" destOrd="0" presId="urn:microsoft.com/office/officeart/2005/8/layout/cycle5"/>
    <dgm:cxn modelId="{593270F9-0C01-4966-8891-DE42D94CB9CC}" type="presOf" srcId="{BB3F7413-6B94-415D-8321-B3899B40ECEC}" destId="{26C4E3FC-33B6-4B07-B69A-ED7FBA4408E1}" srcOrd="0" destOrd="0" presId="urn:microsoft.com/office/officeart/2005/8/layout/cycle5"/>
    <dgm:cxn modelId="{605708D5-75AF-4C12-A72C-783CA58EB8B5}" type="presParOf" srcId="{CE618F47-16AE-4641-8D60-BB7C433E2177}" destId="{9D109657-0E71-4ACE-858E-E18CC33CBD68}" srcOrd="0" destOrd="0" presId="urn:microsoft.com/office/officeart/2005/8/layout/cycle5"/>
    <dgm:cxn modelId="{931ABBB9-B00F-4265-B1D4-79BD2C38ED8F}" type="presParOf" srcId="{CE618F47-16AE-4641-8D60-BB7C433E2177}" destId="{C70D097E-EB25-4775-A1F6-6EA486F401A3}" srcOrd="1" destOrd="0" presId="urn:microsoft.com/office/officeart/2005/8/layout/cycle5"/>
    <dgm:cxn modelId="{ECAD6CFE-BFCA-45C1-A53F-52FEEA97BD8B}" type="presParOf" srcId="{CE618F47-16AE-4641-8D60-BB7C433E2177}" destId="{71F36787-DE29-4306-9B74-94E5C0375D43}" srcOrd="2" destOrd="0" presId="urn:microsoft.com/office/officeart/2005/8/layout/cycle5"/>
    <dgm:cxn modelId="{4D269D51-14D2-403C-8B30-70F6592BC9DB}" type="presParOf" srcId="{CE618F47-16AE-4641-8D60-BB7C433E2177}" destId="{70AE8008-BC37-4ED7-8F0C-7B0BDD11EF54}" srcOrd="3" destOrd="0" presId="urn:microsoft.com/office/officeart/2005/8/layout/cycle5"/>
    <dgm:cxn modelId="{468C4A06-4A78-4ECF-A9F6-2D352C44989E}" type="presParOf" srcId="{CE618F47-16AE-4641-8D60-BB7C433E2177}" destId="{952EE1EB-12ED-425C-AC1E-8066A69B573B}" srcOrd="4" destOrd="0" presId="urn:microsoft.com/office/officeart/2005/8/layout/cycle5"/>
    <dgm:cxn modelId="{4D30F23D-E520-4254-8E40-92970A6F7A4F}" type="presParOf" srcId="{CE618F47-16AE-4641-8D60-BB7C433E2177}" destId="{96245006-5C03-4B4C-8F28-F4B57C1EF78A}" srcOrd="5" destOrd="0" presId="urn:microsoft.com/office/officeart/2005/8/layout/cycle5"/>
    <dgm:cxn modelId="{41D84C33-4278-4711-9F13-73FD0F4FC48A}" type="presParOf" srcId="{CE618F47-16AE-4641-8D60-BB7C433E2177}" destId="{7A6721A7-E0ED-4347-BEC2-7C03D6FD1E1A}" srcOrd="6" destOrd="0" presId="urn:microsoft.com/office/officeart/2005/8/layout/cycle5"/>
    <dgm:cxn modelId="{C518E485-9E8E-4A94-A3B1-28B69C090A20}" type="presParOf" srcId="{CE618F47-16AE-4641-8D60-BB7C433E2177}" destId="{C8133C68-BF04-4161-A23E-D563D2B3E884}" srcOrd="7" destOrd="0" presId="urn:microsoft.com/office/officeart/2005/8/layout/cycle5"/>
    <dgm:cxn modelId="{84B35362-D9B0-4879-A6A7-6C90DF728B10}" type="presParOf" srcId="{CE618F47-16AE-4641-8D60-BB7C433E2177}" destId="{EBEC5692-E3C5-40DD-9421-ED4F7F410AEA}" srcOrd="8" destOrd="0" presId="urn:microsoft.com/office/officeart/2005/8/layout/cycle5"/>
    <dgm:cxn modelId="{446067E9-504E-4FC3-A53A-C147C2EFF8F8}" type="presParOf" srcId="{CE618F47-16AE-4641-8D60-BB7C433E2177}" destId="{8D4A55C3-ECA9-4B06-9B95-A9D892E47D49}" srcOrd="9" destOrd="0" presId="urn:microsoft.com/office/officeart/2005/8/layout/cycle5"/>
    <dgm:cxn modelId="{0AB83D90-3433-48F2-B009-F801FD033043}" type="presParOf" srcId="{CE618F47-16AE-4641-8D60-BB7C433E2177}" destId="{ED48C95C-6715-4D22-AFA5-ED9C1984DF5D}" srcOrd="10" destOrd="0" presId="urn:microsoft.com/office/officeart/2005/8/layout/cycle5"/>
    <dgm:cxn modelId="{B45F3FF2-C4DD-4D2C-906A-AEB552FD7504}" type="presParOf" srcId="{CE618F47-16AE-4641-8D60-BB7C433E2177}" destId="{6B30CB15-6964-4F0B-AFBB-FB3FCF4E2FEE}" srcOrd="11" destOrd="0" presId="urn:microsoft.com/office/officeart/2005/8/layout/cycle5"/>
    <dgm:cxn modelId="{C8CD7205-21E6-4764-8528-72073BA94BEF}" type="presParOf" srcId="{CE618F47-16AE-4641-8D60-BB7C433E2177}" destId="{26C4E3FC-33B6-4B07-B69A-ED7FBA4408E1}" srcOrd="12" destOrd="0" presId="urn:microsoft.com/office/officeart/2005/8/layout/cycle5"/>
    <dgm:cxn modelId="{1C937E61-2CBB-4A67-9D1F-0DEECC1EF23C}" type="presParOf" srcId="{CE618F47-16AE-4641-8D60-BB7C433E2177}" destId="{5BDD5F58-B207-4BBD-8BA7-688CCFAA4F11}" srcOrd="13" destOrd="0" presId="urn:microsoft.com/office/officeart/2005/8/layout/cycle5"/>
    <dgm:cxn modelId="{648A0E9D-FB34-4728-9E46-4D97690332E4}" type="presParOf" srcId="{CE618F47-16AE-4641-8D60-BB7C433E2177}" destId="{03446CA1-F60A-4627-8234-7C0FB7F00279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109657-0E71-4ACE-858E-E18CC33CBD68}">
      <dsp:nvSpPr>
        <dsp:cNvPr id="0" name=""/>
        <dsp:cNvSpPr/>
      </dsp:nvSpPr>
      <dsp:spPr>
        <a:xfrm>
          <a:off x="6385896" y="6629"/>
          <a:ext cx="3028045" cy="196822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Client performs classifications for 10 seconds</a:t>
          </a:r>
        </a:p>
      </dsp:txBody>
      <dsp:txXfrm>
        <a:off x="6481977" y="102710"/>
        <a:ext cx="2835883" cy="1776067"/>
      </dsp:txXfrm>
    </dsp:sp>
    <dsp:sp modelId="{71F36787-DE29-4306-9B74-94E5C0375D43}">
      <dsp:nvSpPr>
        <dsp:cNvPr id="0" name=""/>
        <dsp:cNvSpPr/>
      </dsp:nvSpPr>
      <dsp:spPr>
        <a:xfrm>
          <a:off x="3969800" y="990744"/>
          <a:ext cx="7860236" cy="7860236"/>
        </a:xfrm>
        <a:custGeom>
          <a:avLst/>
          <a:gdLst/>
          <a:ahLst/>
          <a:cxnLst/>
          <a:rect l="0" t="0" r="0" b="0"/>
          <a:pathLst>
            <a:path>
              <a:moveTo>
                <a:pt x="5849261" y="500435"/>
              </a:moveTo>
              <a:arcTo wR="3930118" hR="3930118" stAng="17953800" swAng="1210959"/>
            </a:path>
          </a:pathLst>
        </a:custGeom>
        <a:noFill/>
        <a:ln w="9525" cap="flat" cmpd="sng" algn="ctr">
          <a:solidFill>
            <a:schemeClr val="accent1">
              <a:shade val="90000"/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AE8008-BC37-4ED7-8F0C-7B0BDD11EF54}">
      <dsp:nvSpPr>
        <dsp:cNvPr id="0" name=""/>
        <dsp:cNvSpPr/>
      </dsp:nvSpPr>
      <dsp:spPr>
        <a:xfrm>
          <a:off x="10123661" y="2722275"/>
          <a:ext cx="3028045" cy="196822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1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Client sends output to server</a:t>
          </a:r>
        </a:p>
      </dsp:txBody>
      <dsp:txXfrm>
        <a:off x="10219742" y="2818356"/>
        <a:ext cx="2835883" cy="1776067"/>
      </dsp:txXfrm>
    </dsp:sp>
    <dsp:sp modelId="{96245006-5C03-4B4C-8F28-F4B57C1EF78A}">
      <dsp:nvSpPr>
        <dsp:cNvPr id="0" name=""/>
        <dsp:cNvSpPr/>
      </dsp:nvSpPr>
      <dsp:spPr>
        <a:xfrm>
          <a:off x="3969800" y="990744"/>
          <a:ext cx="7860236" cy="7860236"/>
        </a:xfrm>
        <a:custGeom>
          <a:avLst/>
          <a:gdLst/>
          <a:ahLst/>
          <a:cxnLst/>
          <a:rect l="0" t="0" r="0" b="0"/>
          <a:pathLst>
            <a:path>
              <a:moveTo>
                <a:pt x="7850794" y="4202391"/>
              </a:moveTo>
              <a:arcTo wR="3930118" hR="3930118" stAng="21838353" swAng="1359278"/>
            </a:path>
          </a:pathLst>
        </a:custGeom>
        <a:noFill/>
        <a:ln w="9525" cap="flat" cmpd="sng" algn="ctr">
          <a:solidFill>
            <a:schemeClr val="accent1">
              <a:shade val="90000"/>
              <a:hueOff val="202324"/>
              <a:satOff val="0"/>
              <a:lumOff val="9759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6721A7-E0ED-4347-BEC2-7C03D6FD1E1A}">
      <dsp:nvSpPr>
        <dsp:cNvPr id="0" name=""/>
        <dsp:cNvSpPr/>
      </dsp:nvSpPr>
      <dsp:spPr>
        <a:xfrm>
          <a:off x="8695962" y="7116281"/>
          <a:ext cx="3028045" cy="196822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Server keeps track which client send the classification</a:t>
          </a:r>
        </a:p>
      </dsp:txBody>
      <dsp:txXfrm>
        <a:off x="8792043" y="7212362"/>
        <a:ext cx="2835883" cy="1776067"/>
      </dsp:txXfrm>
    </dsp:sp>
    <dsp:sp modelId="{EBEC5692-E3C5-40DD-9421-ED4F7F410AEA}">
      <dsp:nvSpPr>
        <dsp:cNvPr id="0" name=""/>
        <dsp:cNvSpPr/>
      </dsp:nvSpPr>
      <dsp:spPr>
        <a:xfrm>
          <a:off x="3969800" y="990744"/>
          <a:ext cx="7860236" cy="7860236"/>
        </a:xfrm>
        <a:custGeom>
          <a:avLst/>
          <a:gdLst/>
          <a:ahLst/>
          <a:cxnLst/>
          <a:rect l="0" t="0" r="0" b="0"/>
          <a:pathLst>
            <a:path>
              <a:moveTo>
                <a:pt x="4412074" y="7830573"/>
              </a:moveTo>
              <a:arcTo wR="3930118" hR="3930118" stAng="4977361" swAng="845279"/>
            </a:path>
          </a:pathLst>
        </a:custGeom>
        <a:noFill/>
        <a:ln w="9525" cap="flat" cmpd="sng" algn="ctr">
          <a:solidFill>
            <a:schemeClr val="accent1">
              <a:shade val="90000"/>
              <a:hueOff val="404648"/>
              <a:satOff val="0"/>
              <a:lumOff val="1951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4A55C3-ECA9-4B06-9B95-A9D892E47D49}">
      <dsp:nvSpPr>
        <dsp:cNvPr id="0" name=""/>
        <dsp:cNvSpPr/>
      </dsp:nvSpPr>
      <dsp:spPr>
        <a:xfrm>
          <a:off x="4075830" y="7116281"/>
          <a:ext cx="3028045" cy="196822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3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Server writes classification in log file</a:t>
          </a:r>
        </a:p>
      </dsp:txBody>
      <dsp:txXfrm>
        <a:off x="4171911" y="7212362"/>
        <a:ext cx="2835883" cy="1776067"/>
      </dsp:txXfrm>
    </dsp:sp>
    <dsp:sp modelId="{6B30CB15-6964-4F0B-AFBB-FB3FCF4E2FEE}">
      <dsp:nvSpPr>
        <dsp:cNvPr id="0" name=""/>
        <dsp:cNvSpPr/>
      </dsp:nvSpPr>
      <dsp:spPr>
        <a:xfrm>
          <a:off x="3969800" y="990744"/>
          <a:ext cx="7860236" cy="7860236"/>
        </a:xfrm>
        <a:custGeom>
          <a:avLst/>
          <a:gdLst/>
          <a:ahLst/>
          <a:cxnLst/>
          <a:rect l="0" t="0" r="0" b="0"/>
          <a:pathLst>
            <a:path>
              <a:moveTo>
                <a:pt x="416821" y="5691531"/>
              </a:moveTo>
              <a:arcTo wR="3930118" hR="3930118" stAng="9202369" swAng="1359278"/>
            </a:path>
          </a:pathLst>
        </a:custGeom>
        <a:noFill/>
        <a:ln w="9525" cap="flat" cmpd="sng" algn="ctr">
          <a:solidFill>
            <a:schemeClr val="accent1">
              <a:shade val="90000"/>
              <a:hueOff val="606971"/>
              <a:satOff val="0"/>
              <a:lumOff val="2927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C4E3FC-33B6-4B07-B69A-ED7FBA4408E1}">
      <dsp:nvSpPr>
        <dsp:cNvPr id="0" name=""/>
        <dsp:cNvSpPr/>
      </dsp:nvSpPr>
      <dsp:spPr>
        <a:xfrm>
          <a:off x="2648131" y="2722275"/>
          <a:ext cx="3028045" cy="1968229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Unity reads log file and performs animation</a:t>
          </a:r>
        </a:p>
      </dsp:txBody>
      <dsp:txXfrm>
        <a:off x="2744212" y="2818356"/>
        <a:ext cx="2835883" cy="1776067"/>
      </dsp:txXfrm>
    </dsp:sp>
    <dsp:sp modelId="{03446CA1-F60A-4627-8234-7C0FB7F00279}">
      <dsp:nvSpPr>
        <dsp:cNvPr id="0" name=""/>
        <dsp:cNvSpPr/>
      </dsp:nvSpPr>
      <dsp:spPr>
        <a:xfrm>
          <a:off x="3969800" y="990744"/>
          <a:ext cx="7860236" cy="7860236"/>
        </a:xfrm>
        <a:custGeom>
          <a:avLst/>
          <a:gdLst/>
          <a:ahLst/>
          <a:cxnLst/>
          <a:rect l="0" t="0" r="0" b="0"/>
          <a:pathLst>
            <a:path>
              <a:moveTo>
                <a:pt x="945527" y="1373158"/>
              </a:moveTo>
              <a:arcTo wR="3930118" hR="3930118" stAng="13235240" swAng="1210959"/>
            </a:path>
          </a:pathLst>
        </a:custGeom>
        <a:noFill/>
        <a:ln w="9525" cap="flat" cmpd="sng" algn="ctr">
          <a:solidFill>
            <a:schemeClr val="accent1">
              <a:shade val="90000"/>
              <a:hueOff val="809295"/>
              <a:satOff val="0"/>
              <a:lumOff val="39034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779511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281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eaLnBrk="1" latinLnBrk="0" hangingPunct="1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eaLnBrk="1" latinLnBrk="0" hangingPunct="1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3">
            <a:alphaModFix amt="9507"/>
          </a:blip>
          <a:stretch>
            <a:fillRect/>
          </a:stretch>
        </p:blipFill>
        <p:spPr>
          <a:xfrm>
            <a:off x="-1473497" y="5663576"/>
            <a:ext cx="15063736" cy="1691574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NAME OF PRESENTER…"/>
          <p:cNvSpPr txBox="1"/>
          <p:nvPr/>
        </p:nvSpPr>
        <p:spPr>
          <a:xfrm>
            <a:off x="14888388" y="7854322"/>
            <a:ext cx="7115731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000">
                <a:solidFill>
                  <a:srgbClr val="929292"/>
                </a:solidFill>
              </a:defRPr>
            </a:pPr>
            <a:r>
              <a:rPr lang="en-US" b="1" dirty="0"/>
              <a:t>Michalis Kontos</a:t>
            </a:r>
            <a:endParaRPr b="1" dirty="0"/>
          </a:p>
          <a:p>
            <a:pPr algn="l">
              <a:defRPr sz="4000">
                <a:solidFill>
                  <a:srgbClr val="929292"/>
                </a:solidFill>
              </a:defRPr>
            </a:pPr>
            <a:r>
              <a:rPr lang="en-US" dirty="0"/>
              <a:t>Summer Intern at CYENS </a:t>
            </a:r>
            <a:r>
              <a:rPr lang="en-US" dirty="0" err="1"/>
              <a:t>CoE</a:t>
            </a:r>
            <a:endParaRPr dirty="0"/>
          </a:p>
          <a:p>
            <a:pPr algn="l">
              <a:defRPr sz="4000">
                <a:solidFill>
                  <a:srgbClr val="929292"/>
                </a:solidFill>
              </a:defRPr>
            </a:pPr>
            <a:r>
              <a:rPr lang="en-US" dirty="0"/>
              <a:t>kontosmichalis24@gmail.com</a:t>
            </a:r>
            <a:endParaRPr dirty="0"/>
          </a:p>
        </p:txBody>
      </p:sp>
      <p:sp>
        <p:nvSpPr>
          <p:cNvPr id="153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929292"/>
                </a:solidFill>
              </a:defRPr>
            </a:lvl1pPr>
          </a:lstStyle>
          <a:p>
            <a:r>
              <a:t>© CYENS Centre of Excellence</a:t>
            </a:r>
          </a:p>
        </p:txBody>
      </p:sp>
      <p:sp>
        <p:nvSpPr>
          <p:cNvPr id="155" name="Presentation…"/>
          <p:cNvSpPr txBox="1"/>
          <p:nvPr/>
        </p:nvSpPr>
        <p:spPr>
          <a:xfrm>
            <a:off x="149290" y="3410439"/>
            <a:ext cx="24234710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9000" b="1" dirty="0">
                <a:solidFill>
                  <a:schemeClr val="accent1">
                    <a:lumOff val="16847"/>
                  </a:schemeClr>
                </a:solidFill>
              </a:rPr>
              <a:t>An Integrated Approach for Visualizing Student Activity During Distance Education</a:t>
            </a:r>
            <a:endParaRPr sz="9000" b="1" dirty="0">
              <a:solidFill>
                <a:schemeClr val="accent1">
                  <a:lumOff val="16847"/>
                </a:schemeClr>
              </a:solidFill>
            </a:endParaRPr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808" y="810948"/>
            <a:ext cx="8512481" cy="19186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Client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1126032" y="3568038"/>
            <a:ext cx="22131933" cy="8412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algn="l"/>
            <a:r>
              <a:rPr lang="en-US" sz="6000" dirty="0"/>
              <a:t>Features:</a:t>
            </a:r>
          </a:p>
          <a:p>
            <a:pPr algn="l"/>
            <a:endParaRPr lang="en-US" sz="6000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Can work as a standalone program or connected with the server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Requires an ID input from user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Uses a majority voting system to select most popular classification in a 10 seconds interval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algn="l"/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06723455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Server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13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9D7A7C65-590B-8882-1310-AF931C7BF4A0}"/>
              </a:ext>
            </a:extLst>
          </p:cNvPr>
          <p:cNvSpPr txBox="1"/>
          <p:nvPr/>
        </p:nvSpPr>
        <p:spPr>
          <a:xfrm>
            <a:off x="1019231" y="4033531"/>
            <a:ext cx="22131933" cy="6565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algn="l"/>
            <a:r>
              <a:rPr lang="en-US" sz="6000" dirty="0"/>
              <a:t>Features:</a:t>
            </a:r>
          </a:p>
          <a:p>
            <a:pPr algn="l"/>
            <a:endParaRPr lang="en-US" sz="6000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Listens for new connections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Creates a new thread for every client connected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Checks if the ID is valid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Outputs the message received into a log file</a:t>
            </a:r>
          </a:p>
          <a:p>
            <a:pPr algn="l"/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55587962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Server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734786" y="3617145"/>
            <a:ext cx="22416377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algn="l"/>
            <a:r>
              <a:rPr lang="en-US" sz="6000" dirty="0"/>
              <a:t>Unity3d Animation: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3D Visualization of students’ actions</a:t>
            </a:r>
          </a:p>
          <a:p>
            <a:pPr algn="l"/>
            <a:endParaRPr lang="en-US" sz="6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F0F5BF-F452-A12D-88D4-997DDE1C7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9" y="5559185"/>
            <a:ext cx="24373012" cy="641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48202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Communication Server-Client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734786" y="3617145"/>
            <a:ext cx="11855799" cy="8427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Python sockets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Transmission Control Protocol (TCP)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Reliable and in-order data delivery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UTF-8 encoded messages</a:t>
            </a:r>
          </a:p>
          <a:p>
            <a:pPr algn="l"/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D6A89D51-E27C-785F-836A-13836D9D24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1832" y="4277641"/>
            <a:ext cx="10936621" cy="516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5827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734786" y="3617145"/>
            <a:ext cx="1185579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</p:txBody>
      </p:sp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sz="9600" dirty="0"/>
              <a:t>Synchronization</a:t>
            </a:r>
            <a:r>
              <a:rPr lang="en-US" dirty="0"/>
              <a:t> Server-Client</a:t>
            </a:r>
          </a:p>
        </p:txBody>
      </p:sp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533D4118-3E0F-5B41-BE45-F6CD460A02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1738277"/>
              </p:ext>
            </p:extLst>
          </p:nvPr>
        </p:nvGraphicFramePr>
        <p:xfrm>
          <a:off x="3699059" y="2813910"/>
          <a:ext cx="15799838" cy="9220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1239111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734786" y="3617145"/>
            <a:ext cx="1185579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</p:txBody>
      </p:sp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36322" y="447785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Demonstration</a:t>
            </a:r>
          </a:p>
        </p:txBody>
      </p:sp>
      <p:pic>
        <p:nvPicPr>
          <p:cNvPr id="10" name="Video 2 - crop">
            <a:hlinkClick r:id="" action="ppaction://media"/>
            <a:extLst>
              <a:ext uri="{FF2B5EF4-FFF2-40B4-BE49-F238E27FC236}">
                <a16:creationId xmlns:a16="http://schemas.microsoft.com/office/drawing/2014/main" id="{FA54CE65-B222-25D5-386B-7200E27872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00983" y="1935372"/>
            <a:ext cx="18782032" cy="1056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1288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Conclusion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734786" y="3617145"/>
            <a:ext cx="2241637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algn="l"/>
            <a:endParaRPr lang="en-US" sz="6000" dirty="0"/>
          </a:p>
        </p:txBody>
      </p:sp>
      <p:sp>
        <p:nvSpPr>
          <p:cNvPr id="10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2BBDFA01-71B0-C7EB-F1D9-134E601B8425}"/>
              </a:ext>
            </a:extLst>
          </p:cNvPr>
          <p:cNvSpPr txBox="1"/>
          <p:nvPr/>
        </p:nvSpPr>
        <p:spPr>
          <a:xfrm>
            <a:off x="824592" y="3398885"/>
            <a:ext cx="22734814" cy="9612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342900" marR="0" indent="-3429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sz="54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342900" marR="0" indent="-3429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Presented a system that allows teachers to visualize student actions during distance learning without optical contact with students</a:t>
            </a:r>
          </a:p>
          <a:p>
            <a:pPr marL="342900" marR="0" indent="-3429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sz="54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342900" marR="0" indent="-3429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Early results and feedback prove the promise of this approach</a:t>
            </a:r>
          </a:p>
          <a:p>
            <a:pPr marR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5400" b="1" dirty="0">
              <a:solidFill>
                <a:schemeClr val="accent1">
                  <a:lumOff val="16847"/>
                </a:schemeClr>
              </a:solidFill>
            </a:endParaRPr>
          </a:p>
          <a:p>
            <a:pPr lvl="1" indent="0" algn="l"/>
            <a:endParaRPr lang="en-US" sz="6000" b="1" dirty="0">
              <a:solidFill>
                <a:schemeClr val="accent1">
                  <a:lumOff val="16847"/>
                </a:schemeClr>
              </a:solidFill>
            </a:endParaRPr>
          </a:p>
          <a:p>
            <a:pPr lvl="1" indent="0" algn="l"/>
            <a:endParaRPr lang="en-US" sz="60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342900" marR="0" indent="-3429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GB" sz="60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26408569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Future work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734786" y="3617145"/>
            <a:ext cx="2241637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algn="l"/>
            <a:endParaRPr lang="en-US" sz="6000" dirty="0"/>
          </a:p>
        </p:txBody>
      </p:sp>
      <p:sp>
        <p:nvSpPr>
          <p:cNvPr id="10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2BBDFA01-71B0-C7EB-F1D9-134E601B8425}"/>
              </a:ext>
            </a:extLst>
          </p:cNvPr>
          <p:cNvSpPr txBox="1"/>
          <p:nvPr/>
        </p:nvSpPr>
        <p:spPr>
          <a:xfrm>
            <a:off x="734786" y="2882987"/>
            <a:ext cx="22734814" cy="10443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R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54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342900" lvl="1" indent="-342900" algn="l">
              <a:buFont typeface="Arial" panose="020B0604020202020204" pitchFamily="34" charset="0"/>
              <a:buChar char="•"/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Improve response time</a:t>
            </a:r>
          </a:p>
          <a:p>
            <a:pPr marL="342900" lvl="1" indent="-342900" algn="l">
              <a:buFont typeface="Arial" panose="020B0604020202020204" pitchFamily="34" charset="0"/>
              <a:buChar char="•"/>
            </a:pPr>
            <a:endParaRPr lang="en-US" sz="54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342900" lvl="1" indent="-342900" algn="l">
              <a:buFont typeface="Arial" panose="020B0604020202020204" pitchFamily="34" charset="0"/>
              <a:buChar char="•"/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Comprehensive evaluation</a:t>
            </a:r>
          </a:p>
          <a:p>
            <a:pPr marL="342900" lvl="1" indent="-342900" algn="l">
              <a:buFont typeface="Arial" panose="020B0604020202020204" pitchFamily="34" charset="0"/>
              <a:buChar char="•"/>
            </a:pPr>
            <a:endParaRPr lang="en-US" sz="54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342900" lvl="1" indent="-342900" algn="l">
              <a:buFont typeface="Arial" panose="020B0604020202020204" pitchFamily="34" charset="0"/>
              <a:buChar char="•"/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Add the ability to recognize additional actions and emotions</a:t>
            </a:r>
          </a:p>
          <a:p>
            <a:pPr marL="342900" lvl="1" indent="-342900" algn="l">
              <a:buFont typeface="Arial" panose="020B0604020202020204" pitchFamily="34" charset="0"/>
              <a:buChar char="•"/>
            </a:pPr>
            <a:endParaRPr lang="en-US" sz="54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342900" lvl="1" indent="-342900" algn="l">
              <a:buFont typeface="Arial" panose="020B0604020202020204" pitchFamily="34" charset="0"/>
              <a:buChar char="•"/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Online multi-user virtual space with Virtual Reality equipment</a:t>
            </a:r>
          </a:p>
          <a:p>
            <a:pPr marL="342900" lvl="1" indent="-342900" algn="l">
              <a:buFont typeface="Arial" panose="020B0604020202020204" pitchFamily="34" charset="0"/>
              <a:buChar char="•"/>
            </a:pPr>
            <a:endParaRPr lang="en-US" sz="6000" b="1" dirty="0">
              <a:solidFill>
                <a:schemeClr val="accent1">
                  <a:lumOff val="16847"/>
                </a:schemeClr>
              </a:solidFill>
            </a:endParaRPr>
          </a:p>
          <a:p>
            <a:pPr lvl="1" indent="0" algn="l"/>
            <a:endParaRPr lang="en-US" sz="60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342900" marR="0" indent="-3429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GB" sz="60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83500381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877007" y="91436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734786" y="3617145"/>
            <a:ext cx="2241637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algn="l"/>
            <a:endParaRPr lang="en-US" sz="6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014BF7-25CE-52EE-DBA7-7BC6CEE27363}"/>
              </a:ext>
            </a:extLst>
          </p:cNvPr>
          <p:cNvSpPr txBox="1"/>
          <p:nvPr/>
        </p:nvSpPr>
        <p:spPr>
          <a:xfrm>
            <a:off x="7921692" y="4677916"/>
            <a:ext cx="8951168" cy="287258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9000" b="1" dirty="0">
                <a:solidFill>
                  <a:schemeClr val="accent1">
                    <a:lumOff val="16847"/>
                  </a:schemeClr>
                </a:solidFill>
              </a:rPr>
              <a:t>Thank you!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9000" b="1" dirty="0">
                <a:solidFill>
                  <a:schemeClr val="accent1">
                    <a:lumOff val="16847"/>
                  </a:schemeClr>
                </a:solidFill>
              </a:rPr>
              <a:t>Any Questions?</a:t>
            </a:r>
            <a:endParaRPr lang="en-GB" sz="9000" b="1" dirty="0">
              <a:solidFill>
                <a:schemeClr val="accent1">
                  <a:lumOff val="16847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74729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10710" y="3932363"/>
            <a:ext cx="14031905" cy="9473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6000" dirty="0"/>
              <a:t>Popularity of distance learning</a:t>
            </a:r>
            <a:endParaRPr lang="en-GB" sz="6000" dirty="0"/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6000" dirty="0"/>
              <a:t>Use of camera leads to privacy issues</a:t>
            </a:r>
            <a:endParaRPr lang="en-GB" sz="6000" dirty="0"/>
          </a:p>
          <a:p>
            <a:pPr marL="1143000" marR="0" lvl="1" indent="-6858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In many countries, camera is forbidden during teleconferencing</a:t>
            </a:r>
            <a:endParaRPr lang="en-GB" sz="54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6000" dirty="0"/>
              <a:t>No optical contact between teacher and students</a:t>
            </a:r>
            <a:endParaRPr lang="en-GB" sz="6000" dirty="0"/>
          </a:p>
          <a:p>
            <a:pPr marL="1143000" lvl="1" indent="-6858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Students tend to lose concentration</a:t>
            </a:r>
            <a:endParaRPr lang="en-GB" sz="54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pic>
        <p:nvPicPr>
          <p:cNvPr id="5" name="Picture 4" descr="A child raising his hand&#10;&#10;Description automatically generated with medium confidence">
            <a:extLst>
              <a:ext uri="{FF2B5EF4-FFF2-40B4-BE49-F238E27FC236}">
                <a16:creationId xmlns:a16="http://schemas.microsoft.com/office/drawing/2014/main" id="{00E2865E-3241-0A50-658C-CBDDD556A8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955" y="3932363"/>
            <a:ext cx="7327465" cy="626671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1019231" y="3449374"/>
            <a:ext cx="22131933" cy="471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algn="l"/>
            <a:r>
              <a:rPr lang="en-US" sz="6000" dirty="0"/>
              <a:t>Aim:</a:t>
            </a:r>
          </a:p>
          <a:p>
            <a:pPr algn="l"/>
            <a:endParaRPr lang="en-US" sz="6000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Provide a system that allows educators to visualize students' actions and get informed about their behavior without  having access to video input from them</a:t>
            </a:r>
          </a:p>
        </p:txBody>
      </p:sp>
    </p:spTree>
    <p:extLst>
      <p:ext uri="{BB962C8B-B14F-4D97-AF65-F5344CB8AC3E}">
        <p14:creationId xmlns:p14="http://schemas.microsoft.com/office/powerpoint/2010/main" val="84875618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Related work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908487" y="4458400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908486" y="2721577"/>
            <a:ext cx="22131933" cy="1377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6000" dirty="0"/>
              <a:t>Human Activity Recognition [1]</a:t>
            </a:r>
            <a:endParaRPr lang="en-GB" sz="6000" dirty="0"/>
          </a:p>
          <a:p>
            <a:pPr marL="1143000" marR="0" lvl="1" indent="-6858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Steps taken:</a:t>
            </a:r>
          </a:p>
          <a:p>
            <a:pPr marL="1371600" marR="0" lvl="1" indent="-9144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Data preprocessing – elimination of irrelevant information and noisy data</a:t>
            </a:r>
          </a:p>
          <a:p>
            <a:pPr marL="1371600" marR="0" lvl="1" indent="-9144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Data augmentation – need for large amount of data</a:t>
            </a:r>
          </a:p>
          <a:p>
            <a:pPr marL="1371600" marR="0" lvl="1" indent="-9144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Feature extraction – extract characteristics from a face, decreases dimensionality</a:t>
            </a:r>
          </a:p>
          <a:p>
            <a:pPr marL="1371600" marR="0" lvl="1" indent="-9144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Feature selection – assign ranks and eliminate bottom ones</a:t>
            </a:r>
          </a:p>
          <a:p>
            <a:pPr marL="1371600" marR="0" lvl="1" indent="-9144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Classification</a:t>
            </a:r>
          </a:p>
          <a:p>
            <a:pPr marL="457200" marR="0" lvl="1" indent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914400" algn="l"/>
              </a:tabLst>
            </a:pPr>
            <a:endParaRPr lang="en-GB" sz="120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algn="l"/>
            <a:endParaRPr lang="en-US" sz="6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3820E5-B7BC-43C5-8254-78AF25451635}"/>
              </a:ext>
            </a:extLst>
          </p:cNvPr>
          <p:cNvSpPr txBox="1"/>
          <p:nvPr/>
        </p:nvSpPr>
        <p:spPr>
          <a:xfrm>
            <a:off x="11549935" y="12775811"/>
            <a:ext cx="313226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457200" marR="0" indent="-4572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GB" dirty="0" err="1"/>
              <a:t>Snehita</a:t>
            </a:r>
            <a:r>
              <a:rPr lang="en-GB" dirty="0"/>
              <a:t> et al, 2021</a:t>
            </a:r>
          </a:p>
        </p:txBody>
      </p:sp>
    </p:spTree>
    <p:extLst>
      <p:ext uri="{BB962C8B-B14F-4D97-AF65-F5344CB8AC3E}">
        <p14:creationId xmlns:p14="http://schemas.microsoft.com/office/powerpoint/2010/main" val="370652032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Related work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908487" y="4458400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908486" y="2721577"/>
            <a:ext cx="22131933" cy="11988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6000" dirty="0"/>
              <a:t>Facial Expression Recognition [2]</a:t>
            </a:r>
            <a:endParaRPr lang="en-GB" sz="6000" dirty="0"/>
          </a:p>
          <a:p>
            <a:pPr marL="1143000" marR="0" lvl="1" indent="-6858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Involves computer vision, machine learning, behavioral sciences </a:t>
            </a:r>
          </a:p>
          <a:p>
            <a:pPr marL="1143000" marR="0" lvl="1" indent="-6858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GB" sz="5400" b="1" dirty="0">
                <a:solidFill>
                  <a:schemeClr val="accent1">
                    <a:lumOff val="16847"/>
                  </a:schemeClr>
                </a:solidFill>
              </a:rPr>
              <a:t>Academic vs basic emotions</a:t>
            </a:r>
          </a:p>
          <a:p>
            <a:pPr marL="1143000" marR="0" lvl="1" indent="-6858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GB" sz="5400" b="1" dirty="0">
                <a:solidFill>
                  <a:schemeClr val="accent1">
                    <a:lumOff val="16847"/>
                  </a:schemeClr>
                </a:solidFill>
              </a:rPr>
              <a:t>VGG15 CNN architecture</a:t>
            </a: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6000" dirty="0"/>
              <a:t>Students’ attentiveness during tele-education [3]</a:t>
            </a:r>
            <a:endParaRPr lang="en-GB" sz="6000" dirty="0"/>
          </a:p>
          <a:p>
            <a:pPr marL="1143000" marR="0" lvl="1" indent="-6858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Faster R-CNN vs </a:t>
            </a:r>
            <a:r>
              <a:rPr lang="en-US" sz="5400" b="1" dirty="0" err="1">
                <a:solidFill>
                  <a:schemeClr val="accent1">
                    <a:lumOff val="16847"/>
                  </a:schemeClr>
                </a:solidFill>
              </a:rPr>
              <a:t>SqueezeNet</a:t>
            </a: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 vs </a:t>
            </a:r>
            <a:r>
              <a:rPr lang="en-US" sz="5400" b="1" dirty="0" err="1">
                <a:solidFill>
                  <a:schemeClr val="accent1">
                    <a:lumOff val="16847"/>
                  </a:schemeClr>
                </a:solidFill>
              </a:rPr>
              <a:t>GoogleNet</a:t>
            </a:r>
            <a:r>
              <a:rPr lang="en-US" sz="5400" b="1" dirty="0">
                <a:solidFill>
                  <a:schemeClr val="accent1">
                    <a:lumOff val="16847"/>
                  </a:schemeClr>
                </a:solidFill>
              </a:rPr>
              <a:t> vs Inception-v3</a:t>
            </a:r>
            <a:endParaRPr lang="en-GB" sz="120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457200" marR="0" lvl="1" indent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914400" algn="l"/>
              </a:tabLst>
            </a:pPr>
            <a:endParaRPr lang="en-GB" sz="12000" b="1" dirty="0">
              <a:solidFill>
                <a:schemeClr val="accent1">
                  <a:lumOff val="16847"/>
                </a:schemeClr>
              </a:solidFill>
            </a:endParaRPr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algn="l"/>
            <a:endParaRPr lang="en-US" sz="6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3820E5-B7BC-43C5-8254-78AF25451635}"/>
              </a:ext>
            </a:extLst>
          </p:cNvPr>
          <p:cNvSpPr txBox="1"/>
          <p:nvPr/>
        </p:nvSpPr>
        <p:spPr>
          <a:xfrm>
            <a:off x="11473744" y="12391501"/>
            <a:ext cx="3526606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R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 dirty="0"/>
              <a:t>2. </a:t>
            </a:r>
            <a:r>
              <a:rPr lang="en-GB" dirty="0" err="1"/>
              <a:t>Weighang</a:t>
            </a:r>
            <a:r>
              <a:rPr lang="en-GB" dirty="0"/>
              <a:t> et al 2021</a:t>
            </a:r>
          </a:p>
          <a:p>
            <a:pPr marR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 dirty="0"/>
              <a:t>3. </a:t>
            </a:r>
            <a:r>
              <a:rPr lang="en-GB" dirty="0" err="1"/>
              <a:t>Dimitriadou</a:t>
            </a:r>
            <a:r>
              <a:rPr lang="en-GB" dirty="0"/>
              <a:t> et al, 2022</a:t>
            </a:r>
            <a:endParaRPr kumimoji="0" lang="en-GB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32919956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System Overview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00ADC-C059-7C6F-D149-B9EEE3DCBB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089" y="2721577"/>
            <a:ext cx="18476982" cy="95256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278A5A-E9D1-A525-F543-B9EB60968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6837" y="5762142"/>
            <a:ext cx="4855360" cy="175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3022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System Overview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B025D1-0A5C-1846-0855-B6B70DCA6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26" y="3358959"/>
            <a:ext cx="23289545" cy="61564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16A26E-3132-A1EF-B4BB-674AB8A052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9450" y="9853475"/>
            <a:ext cx="5116257" cy="22824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46B106-974A-9381-BAE1-EBA3EC7E7E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68295" y="9853475"/>
            <a:ext cx="5299704" cy="228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89894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Client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9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56209038-EC40-C823-A2B6-C382EDAE8996}"/>
              </a:ext>
            </a:extLst>
          </p:cNvPr>
          <p:cNvSpPr txBox="1"/>
          <p:nvPr/>
        </p:nvSpPr>
        <p:spPr>
          <a:xfrm>
            <a:off x="1126032" y="3194814"/>
            <a:ext cx="22131933" cy="93358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algn="l"/>
            <a:r>
              <a:rPr lang="en-US" sz="6000" dirty="0"/>
              <a:t>Machine learning model:</a:t>
            </a:r>
          </a:p>
          <a:p>
            <a:pPr algn="l"/>
            <a:endParaRPr lang="en-US" sz="6000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Based on the </a:t>
            </a:r>
            <a:r>
              <a:rPr lang="en-US" sz="6000" dirty="0" err="1"/>
              <a:t>GoogleNet</a:t>
            </a:r>
            <a:r>
              <a:rPr lang="en-US" sz="6000" dirty="0"/>
              <a:t> architecture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Consists of 27 layers including the pooling layers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Accuracy of 94.32% on previously unseen images</a:t>
            </a:r>
          </a:p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en-US" sz="6000" dirty="0"/>
              <a:t>Computationally efficient with reduced error rate compared to competitors</a:t>
            </a:r>
          </a:p>
          <a:p>
            <a:pPr algn="l"/>
            <a:endParaRPr lang="en-US" sz="6000" dirty="0"/>
          </a:p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algn="l"/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72292468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resentation Title"/>
          <p:cNvSpPr txBox="1"/>
          <p:nvPr/>
        </p:nvSpPr>
        <p:spPr>
          <a:xfrm>
            <a:off x="1210897" y="12812129"/>
            <a:ext cx="8654613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2000">
                <a:solidFill>
                  <a:srgbClr val="FFFFFF"/>
                </a:solidFill>
              </a:defRPr>
            </a:lvl1pPr>
          </a:lstStyle>
          <a:p>
            <a:pPr>
              <a:defRPr sz="10000" b="1">
                <a:solidFill>
                  <a:srgbClr val="929292"/>
                </a:solidFill>
              </a:defRPr>
            </a:pPr>
            <a:r>
              <a:rPr lang="en-GB" sz="2000" b="0" i="0" u="none" strike="noStrike" baseline="0" dirty="0">
                <a:latin typeface="NimbusRomNo9L-Regu"/>
              </a:rPr>
              <a:t>An Integrated Approach for Visualizing Student Activity During Distance Education</a:t>
            </a:r>
            <a:endParaRPr lang="en-GB" dirty="0"/>
          </a:p>
        </p:txBody>
      </p:sp>
      <p:sp>
        <p:nvSpPr>
          <p:cNvPr id="169" name="© CYENS Centre of Excellence"/>
          <p:cNvSpPr txBox="1"/>
          <p:nvPr/>
        </p:nvSpPr>
        <p:spPr>
          <a:xfrm>
            <a:off x="19498897" y="12812129"/>
            <a:ext cx="365226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r>
              <a:t>© CYENS Centre of Excellence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45" y="773696"/>
            <a:ext cx="765472" cy="85958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Lorem ipsum dolor sit amet, consectetuer adipiscing elit. Aenean commodo ligula eget dolor. Aenean massa. Cum sociis natoque penatibus et magnis dis parturient montes, nascetur ridiculus mus."/>
          <p:cNvSpPr txBox="1"/>
          <p:nvPr/>
        </p:nvSpPr>
        <p:spPr>
          <a:xfrm>
            <a:off x="908487" y="1003843"/>
            <a:ext cx="22131933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r>
              <a:rPr lang="en-US" dirty="0"/>
              <a:t>Actions classified</a:t>
            </a:r>
          </a:p>
        </p:txBody>
      </p:sp>
      <p:sp>
        <p:nvSpPr>
          <p:cNvPr id="8" name="Lorem ipsum dolor sit amet, consectetuer adipiscing elit. Aenean commodo ligula eget dolor. Aenean massa. Cum sociis natoque penatibus et magnis dis parturient montes, nascetur ridiculus mus.">
            <a:extLst>
              <a:ext uri="{FF2B5EF4-FFF2-40B4-BE49-F238E27FC236}">
                <a16:creationId xmlns:a16="http://schemas.microsoft.com/office/drawing/2014/main" id="{A5AB610D-AE23-BC77-87B4-699A02EFD171}"/>
              </a:ext>
            </a:extLst>
          </p:cNvPr>
          <p:cNvSpPr txBox="1"/>
          <p:nvPr/>
        </p:nvSpPr>
        <p:spPr>
          <a:xfrm>
            <a:off x="1126033" y="4475296"/>
            <a:ext cx="22131933" cy="105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9000" b="1">
                <a:solidFill>
                  <a:schemeClr val="accent1">
                    <a:lumOff val="16847"/>
                  </a:schemeClr>
                </a:solidFill>
              </a:defRPr>
            </a:lvl1pPr>
          </a:lstStyle>
          <a:p>
            <a:pPr marL="857250" indent="-857250" algn="l">
              <a:buFont typeface="Arial" panose="020B0604020202020204" pitchFamily="34" charset="0"/>
              <a:buChar char="•"/>
            </a:pPr>
            <a:endParaRPr lang="en-US" sz="60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  <a:p>
            <a:pPr marL="857250" lvl="1" indent="-857250" algn="l">
              <a:buFont typeface="Arial" panose="020B0604020202020204" pitchFamily="34" charset="0"/>
              <a:buChar char="•"/>
            </a:pPr>
            <a:endParaRPr lang="en-US" sz="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ECA291-4709-DA4B-B63C-68CF93435D33}"/>
              </a:ext>
            </a:extLst>
          </p:cNvPr>
          <p:cNvSpPr txBox="1"/>
          <p:nvPr/>
        </p:nvSpPr>
        <p:spPr>
          <a:xfrm>
            <a:off x="504040" y="3134458"/>
            <a:ext cx="7209203" cy="52732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Both"/>
              <a:tabLst/>
            </a:pPr>
            <a:r>
              <a:rPr lang="en-US" sz="4800" b="1" dirty="0">
                <a:solidFill>
                  <a:schemeClr val="accent1">
                    <a:lumOff val="16847"/>
                  </a:schemeClr>
                </a:solidFill>
              </a:rPr>
              <a:t> Telephone call</a:t>
            </a:r>
          </a:p>
          <a:p>
            <a:pPr marL="457200" marR="0" indent="-45720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Both"/>
              <a:tabLst/>
            </a:pPr>
            <a:r>
              <a:rPr lang="en-US" sz="4800" b="1" dirty="0">
                <a:solidFill>
                  <a:schemeClr val="accent1">
                    <a:lumOff val="16847"/>
                  </a:schemeClr>
                </a:solidFill>
              </a:rPr>
              <a:t> Attending</a:t>
            </a:r>
          </a:p>
          <a:p>
            <a:pPr marL="457200" marR="0" indent="-45720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Both"/>
              <a:tabLst/>
            </a:pPr>
            <a:r>
              <a:rPr lang="en-US" sz="4800" b="1" dirty="0">
                <a:solidFill>
                  <a:schemeClr val="accent1">
                    <a:lumOff val="16847"/>
                  </a:schemeClr>
                </a:solidFill>
              </a:rPr>
              <a:t> Hand raising</a:t>
            </a:r>
          </a:p>
          <a:p>
            <a:pPr marL="457200" marR="0" indent="-45720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Both"/>
              <a:tabLst/>
            </a:pPr>
            <a:r>
              <a:rPr lang="en-US" sz="4800" b="1" dirty="0">
                <a:solidFill>
                  <a:schemeClr val="accent1">
                    <a:lumOff val="16847"/>
                  </a:schemeClr>
                </a:solidFill>
              </a:rPr>
              <a:t> Looking elsewhere</a:t>
            </a:r>
          </a:p>
          <a:p>
            <a:pPr marL="457200" marR="0" indent="-45720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Both"/>
              <a:tabLst/>
            </a:pPr>
            <a:r>
              <a:rPr lang="en-US" sz="4800" b="1" dirty="0">
                <a:solidFill>
                  <a:schemeClr val="accent1">
                    <a:lumOff val="16847"/>
                  </a:schemeClr>
                </a:solidFill>
              </a:rPr>
              <a:t> Writing</a:t>
            </a:r>
          </a:p>
          <a:p>
            <a:pPr marL="457200" marR="0" indent="-45720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Both"/>
              <a:tabLst/>
            </a:pPr>
            <a:r>
              <a:rPr lang="en-US" sz="4800" b="1" dirty="0">
                <a:solidFill>
                  <a:schemeClr val="accent1">
                    <a:lumOff val="16847"/>
                  </a:schemeClr>
                </a:solidFill>
              </a:rPr>
              <a:t> Using phone</a:t>
            </a:r>
          </a:p>
          <a:p>
            <a:pPr marL="457200" marR="0" indent="-45720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Both"/>
              <a:tabLst/>
            </a:pPr>
            <a:r>
              <a:rPr lang="en-US" sz="4800" b="1" dirty="0">
                <a:solidFill>
                  <a:schemeClr val="accent1">
                    <a:lumOff val="16847"/>
                  </a:schemeClr>
                </a:solidFill>
              </a:rPr>
              <a:t> Absent</a:t>
            </a:r>
            <a:endParaRPr lang="en-GB" sz="4800" b="1" dirty="0">
              <a:solidFill>
                <a:schemeClr val="accent1">
                  <a:lumOff val="16847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789335-2CF4-A337-2F8D-F5B70D1F2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104" y="3504569"/>
            <a:ext cx="14122862" cy="45330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3DAEE3-5064-0BAA-A72A-E48F13A452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40" y="8944094"/>
            <a:ext cx="23322726" cy="25914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3BB639-5482-28DA-25D6-880FAFDC4344}"/>
              </a:ext>
            </a:extLst>
          </p:cNvPr>
          <p:cNvSpPr txBox="1"/>
          <p:nvPr/>
        </p:nvSpPr>
        <p:spPr>
          <a:xfrm>
            <a:off x="11473744" y="12206835"/>
            <a:ext cx="3885679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457200" marR="0" indent="-4572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GB" dirty="0"/>
              <a:t>Raddon, 2006</a:t>
            </a:r>
          </a:p>
          <a:p>
            <a:pPr marL="457200" marR="0" indent="-4572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GB" dirty="0"/>
              <a:t>Pratton and Hales, 1986</a:t>
            </a:r>
          </a:p>
          <a:p>
            <a:pPr marL="457200" marR="0" indent="-4572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GB" dirty="0"/>
              <a:t>Baron,1986</a:t>
            </a:r>
            <a:endParaRPr kumimoji="0" lang="en-GB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3136548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PRESENTATION TEMPLATE_CYENS.potx  -  Last saved by user" id="{037CB88D-49F2-4AB6-8938-B1802A95A27A}" vid="{9F575387-84C2-4B65-9442-85CA40333C15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 TEMPLATE_CYENS-1</Template>
  <TotalTime>844</TotalTime>
  <Words>708</Words>
  <Application>Microsoft Office PowerPoint</Application>
  <PresentationFormat>Custom</PresentationFormat>
  <Paragraphs>160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Helvetica Neue</vt:lpstr>
      <vt:lpstr>Helvetica Neue Medium</vt:lpstr>
      <vt:lpstr>NimbusRomNo9L-Regu</vt:lpstr>
      <vt:lpstr>Wingdings</vt:lpstr>
      <vt:lpstr>21_BasicWhite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KONTOS Michalis</dc:creator>
  <cp:lastModifiedBy>Michalis Kontos</cp:lastModifiedBy>
  <cp:revision>23</cp:revision>
  <dcterms:created xsi:type="dcterms:W3CDTF">2022-07-08T09:12:02Z</dcterms:created>
  <dcterms:modified xsi:type="dcterms:W3CDTF">2022-07-28T14:38:11Z</dcterms:modified>
</cp:coreProperties>
</file>